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500042"/>
            <a:ext cx="3959225" cy="21209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2976" y="142852"/>
            <a:ext cx="71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Цепь с последовательным соединением элементов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29322" y="857232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ток во всех элементах цепи одинаковый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714620"/>
            <a:ext cx="3316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1. Определение сопротивлений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278605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dirty="0" smtClean="0"/>
              <a:t>X</a:t>
            </a:r>
            <a:r>
              <a:rPr lang="ru-RU" sz="1050" dirty="0" smtClean="0"/>
              <a:t>L</a:t>
            </a:r>
            <a:r>
              <a:rPr lang="ru-RU" dirty="0" smtClean="0"/>
              <a:t> = </a:t>
            </a:r>
            <a:r>
              <a:rPr lang="ru-RU" dirty="0" err="1" smtClean="0"/>
              <a:t>ωL</a:t>
            </a:r>
            <a:r>
              <a:rPr lang="ru-RU" dirty="0" smtClean="0"/>
              <a:t>, 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ru-RU" dirty="0" smtClean="0"/>
              <a:t>X</a:t>
            </a:r>
            <a:r>
              <a:rPr lang="ru-RU" sz="1050" dirty="0" smtClean="0"/>
              <a:t>C</a:t>
            </a:r>
            <a:r>
              <a:rPr lang="ru-RU" dirty="0" smtClean="0"/>
              <a:t> = 1 / </a:t>
            </a:r>
            <a:r>
              <a:rPr lang="ru-RU" dirty="0" err="1" smtClean="0"/>
              <a:t>ωC</a:t>
            </a:r>
            <a:r>
              <a:rPr lang="ru-RU" dirty="0" smtClean="0"/>
              <a:t>, 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ru-RU" dirty="0" err="1" smtClean="0"/>
              <a:t>ω </a:t>
            </a:r>
            <a:r>
              <a:rPr lang="ru-RU" dirty="0" smtClean="0"/>
              <a:t>= 2πf.</a:t>
            </a:r>
            <a:endParaRPr lang="en-US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3643314"/>
            <a:ext cx="2500330" cy="61531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00034" y="4357694"/>
            <a:ext cx="3231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2. Определяем угол сдвига фаз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86182" y="4357694"/>
            <a:ext cx="2250745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dirty="0" smtClean="0"/>
              <a:t>φ</a:t>
            </a:r>
            <a:r>
              <a:rPr lang="ru-RU" dirty="0" smtClean="0"/>
              <a:t> = </a:t>
            </a:r>
            <a:r>
              <a:rPr lang="ru-RU" dirty="0" err="1" smtClean="0"/>
              <a:t>arctg</a:t>
            </a:r>
            <a:r>
              <a:rPr lang="ru-RU" dirty="0" smtClean="0"/>
              <a:t>((X</a:t>
            </a:r>
            <a:r>
              <a:rPr lang="ru-RU" sz="1200" dirty="0" smtClean="0"/>
              <a:t>L</a:t>
            </a:r>
            <a:r>
              <a:rPr lang="ru-RU" dirty="0" smtClean="0"/>
              <a:t> - X</a:t>
            </a:r>
            <a:r>
              <a:rPr lang="ru-RU" sz="1200" dirty="0" smtClean="0"/>
              <a:t>C</a:t>
            </a:r>
            <a:r>
              <a:rPr lang="ru-RU" dirty="0" smtClean="0"/>
              <a:t>) / R),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5000636"/>
            <a:ext cx="3750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3. Расчет напряжений на элементах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14810" y="514351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U</a:t>
            </a:r>
            <a:r>
              <a:rPr lang="en-US" sz="1600" dirty="0" smtClean="0"/>
              <a:t>R</a:t>
            </a:r>
            <a:r>
              <a:rPr lang="en-US" dirty="0" smtClean="0"/>
              <a:t> = I R, </a:t>
            </a:r>
            <a:r>
              <a:rPr lang="ru-RU" dirty="0" smtClean="0"/>
              <a:t>              </a:t>
            </a:r>
            <a:r>
              <a:rPr lang="ru-RU" dirty="0" err="1" smtClean="0"/>
              <a:t>ψ</a:t>
            </a:r>
            <a:r>
              <a:rPr lang="en-US" sz="1600" dirty="0" err="1" smtClean="0"/>
              <a:t>u</a:t>
            </a:r>
            <a:r>
              <a:rPr lang="en-US" dirty="0" err="1" smtClean="0"/>
              <a:t>R</a:t>
            </a:r>
            <a:r>
              <a:rPr lang="en-US" dirty="0" smtClean="0"/>
              <a:t> = </a:t>
            </a:r>
            <a:r>
              <a:rPr lang="ru-RU" dirty="0" err="1" smtClean="0"/>
              <a:t>ψ</a:t>
            </a:r>
            <a:r>
              <a:rPr lang="en-US" sz="1600" dirty="0" err="1" smtClean="0"/>
              <a:t>i</a:t>
            </a:r>
            <a:r>
              <a:rPr lang="en-US" dirty="0" smtClean="0"/>
              <a:t> ;</a:t>
            </a:r>
            <a:endParaRPr lang="ru-RU" dirty="0" smtClean="0"/>
          </a:p>
          <a:p>
            <a:r>
              <a:rPr lang="en-US" dirty="0" smtClean="0"/>
              <a:t>U</a:t>
            </a:r>
            <a:r>
              <a:rPr lang="en-US" sz="1600" dirty="0" smtClean="0"/>
              <a:t>L</a:t>
            </a:r>
            <a:r>
              <a:rPr lang="en-US" dirty="0" smtClean="0"/>
              <a:t> = I X</a:t>
            </a:r>
            <a:r>
              <a:rPr lang="en-US" sz="1600" dirty="0" smtClean="0"/>
              <a:t>L</a:t>
            </a:r>
            <a:r>
              <a:rPr lang="en-US" dirty="0" smtClean="0"/>
              <a:t>, </a:t>
            </a:r>
            <a:r>
              <a:rPr lang="ru-RU" dirty="0" smtClean="0"/>
              <a:t>             </a:t>
            </a:r>
            <a:r>
              <a:rPr lang="ru-RU" dirty="0" err="1" smtClean="0"/>
              <a:t>ψ</a:t>
            </a:r>
            <a:r>
              <a:rPr lang="en-US" sz="1600" dirty="0" err="1" smtClean="0"/>
              <a:t>u</a:t>
            </a:r>
            <a:r>
              <a:rPr lang="en-US" dirty="0" err="1" smtClean="0"/>
              <a:t>L</a:t>
            </a:r>
            <a:r>
              <a:rPr lang="en-US" dirty="0" smtClean="0"/>
              <a:t> = </a:t>
            </a:r>
            <a:r>
              <a:rPr lang="ru-RU" dirty="0" err="1" smtClean="0"/>
              <a:t>ψ</a:t>
            </a:r>
            <a:r>
              <a:rPr lang="en-US" sz="1600" dirty="0" err="1" smtClean="0"/>
              <a:t>i</a:t>
            </a:r>
            <a:r>
              <a:rPr lang="en-US" dirty="0" smtClean="0"/>
              <a:t> + 90° ;</a:t>
            </a:r>
            <a:endParaRPr lang="ru-RU" dirty="0" smtClean="0"/>
          </a:p>
          <a:p>
            <a:r>
              <a:rPr lang="en-US" dirty="0" smtClean="0"/>
              <a:t>U</a:t>
            </a:r>
            <a:r>
              <a:rPr lang="en-US" sz="1600" dirty="0" smtClean="0"/>
              <a:t>C </a:t>
            </a:r>
            <a:r>
              <a:rPr lang="en-US" dirty="0" smtClean="0"/>
              <a:t>= I X</a:t>
            </a:r>
            <a:r>
              <a:rPr lang="en-US" sz="1600" dirty="0" smtClean="0"/>
              <a:t>C</a:t>
            </a:r>
            <a:r>
              <a:rPr lang="en-US" dirty="0" smtClean="0"/>
              <a:t>, </a:t>
            </a:r>
            <a:r>
              <a:rPr lang="ru-RU" dirty="0" smtClean="0"/>
              <a:t>             </a:t>
            </a:r>
            <a:r>
              <a:rPr lang="ru-RU" dirty="0" err="1" smtClean="0"/>
              <a:t>ψ</a:t>
            </a:r>
            <a:r>
              <a:rPr lang="en-US" sz="1600" dirty="0" err="1" smtClean="0"/>
              <a:t>u</a:t>
            </a:r>
            <a:r>
              <a:rPr lang="en-US" dirty="0" err="1" smtClean="0"/>
              <a:t>C</a:t>
            </a:r>
            <a:r>
              <a:rPr lang="en-US" dirty="0" smtClean="0"/>
              <a:t> = </a:t>
            </a:r>
            <a:r>
              <a:rPr lang="ru-RU" dirty="0" err="1" smtClean="0"/>
              <a:t>ψ</a:t>
            </a:r>
            <a:r>
              <a:rPr lang="en-US" sz="1600" dirty="0" err="1" smtClean="0"/>
              <a:t>i</a:t>
            </a:r>
            <a:r>
              <a:rPr lang="en-US" dirty="0" smtClean="0"/>
              <a:t> - 90°.</a:t>
            </a:r>
            <a:endParaRPr lang="ru-RU" dirty="0" smtClean="0"/>
          </a:p>
          <a:p>
            <a:r>
              <a:rPr lang="en-US" dirty="0" smtClean="0"/>
              <a:t>U</a:t>
            </a:r>
            <a:r>
              <a:rPr lang="ru-RU" dirty="0" smtClean="0"/>
              <a:t> общ = </a:t>
            </a:r>
            <a:r>
              <a:rPr lang="en-US" dirty="0" smtClean="0"/>
              <a:t>IZ</a:t>
            </a:r>
            <a:endParaRPr lang="en-US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6215082"/>
            <a:ext cx="1285884" cy="481207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00034" y="6286520"/>
            <a:ext cx="2280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4</a:t>
            </a:r>
            <a:r>
              <a:rPr lang="ru-RU" dirty="0" smtClean="0"/>
              <a:t>. Расчет мощностей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643438" y="6357958"/>
            <a:ext cx="3923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5. Построение векторной диаграммы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1\Desktop\ЭЛЕКТРОТЕХНИКА\ДИСТАНЦИОННОЕ С 16 МАРТА 2020 ГОДА ЧС\1 лекция 2 рисунок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557216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1\Desktop\ЭЛЕКТРОТЕХНИКА\ДИСТАНЦИОННОЕ С 16 МАРТА 2020 ГОДА ЧС\1 лекция 3 рисунок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85728"/>
            <a:ext cx="314327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1\Desktop\ЭЛЕКТРОТЕХНИКА\ДИСТАНЦИОННОЕ С 16 МАРТА 2020 ГОДА ЧС\1 лекция 4 рисунок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4214818"/>
            <a:ext cx="5214974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42910" y="442913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 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43636" y="214290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1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401050" cy="1500188"/>
          </a:xfrm>
        </p:spPr>
        <p:txBody>
          <a:bodyPr/>
          <a:lstStyle/>
          <a:p>
            <a:r>
              <a:rPr lang="ru-RU" sz="2800" smtClean="0"/>
              <a:t>Цепь с параллельным соединением элементов. Метод проводимости. Метод проекций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27213"/>
            <a:ext cx="8353425" cy="4697412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endParaRPr lang="ru-RU" sz="2100" smtClean="0"/>
          </a:p>
          <a:p>
            <a:pPr>
              <a:lnSpc>
                <a:spcPct val="90000"/>
              </a:lnSpc>
            </a:pPr>
            <a:r>
              <a:rPr lang="ru-RU" sz="2100" smtClean="0"/>
              <a:t>Положим, что заданы величины R</a:t>
            </a:r>
            <a:r>
              <a:rPr lang="ru-RU" sz="1600" smtClean="0"/>
              <a:t>1</a:t>
            </a:r>
            <a:r>
              <a:rPr lang="ru-RU" sz="2100" smtClean="0"/>
              <a:t>, R</a:t>
            </a:r>
            <a:r>
              <a:rPr lang="ru-RU" sz="1600" smtClean="0"/>
              <a:t>2</a:t>
            </a:r>
            <a:r>
              <a:rPr lang="ru-RU" sz="2100" smtClean="0"/>
              <a:t>, L, С, частота f и входное напряжение U. Требуется определить токи в ветвях и ток всей цепи.</a:t>
            </a:r>
          </a:p>
          <a:p>
            <a:pPr>
              <a:lnSpc>
                <a:spcPct val="90000"/>
              </a:lnSpc>
            </a:pPr>
            <a:r>
              <a:rPr lang="ru-RU" sz="2100" smtClean="0"/>
              <a:t>Согласно свойству параллельного соединения, напряжение на всех ветвях параллельной цепи одинаковое, если пренебречь сопротивлением подводящих проводов.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1412875"/>
            <a:ext cx="33909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" descr="C:\Users\1\Desktop\ЭЛЕКТРОТЕХНИКА\паралельное соединение картинки\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8"/>
            <a:ext cx="5940425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4" descr="C:\Users\1\Desktop\ЭЛЕКТРОТЕХНИКА\паралельное соединение картинки\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3857625"/>
            <a:ext cx="55006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315913"/>
            <a:ext cx="7313613" cy="112713"/>
          </a:xfrm>
        </p:spPr>
        <p:txBody>
          <a:bodyPr>
            <a:normAutofit fontScale="90000"/>
          </a:bodyPr>
          <a:lstStyle/>
          <a:p>
            <a:endParaRPr lang="ru-RU" sz="3200" smtClean="0"/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5688013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" name="Picture 1" descr="C:\Users\1\Desktop\ЭЛЕКТРОТЕХНИКА\ДИСТАНЦИОННОЕ С 16 МАРТА 2020 ГОДА ЧС\1 лекц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786058"/>
            <a:ext cx="3805247" cy="31813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301"/>
            <a:ext cx="9144000" cy="659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71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130</Words>
  <Application>Microsoft Office PowerPoint</Application>
  <PresentationFormat>Экран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Тема Office</vt:lpstr>
      <vt:lpstr>Презентация PowerPoint</vt:lpstr>
      <vt:lpstr>Презентация PowerPoint</vt:lpstr>
      <vt:lpstr>Цепь с параллельным соединением элементов. Метод проводимости. Метод проекций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Цепь с последовательным соединением элементов R. L. C</dc:title>
  <dc:creator>1</dc:creator>
  <cp:lastModifiedBy>Надежда</cp:lastModifiedBy>
  <cp:revision>7</cp:revision>
  <dcterms:created xsi:type="dcterms:W3CDTF">2020-04-16T14:08:34Z</dcterms:created>
  <dcterms:modified xsi:type="dcterms:W3CDTF">2022-02-05T16:49:57Z</dcterms:modified>
</cp:coreProperties>
</file>